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057ECD-050D-4FE3-B730-E1C4608CB493}">
  <a:tblStyle styleId="{8F057ECD-050D-4FE3-B730-E1C4608CB4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a9e28493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a9e28493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a9e28493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a9e28493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a9e28493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a9e28493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aa0c6c7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aa0c6c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aa0c6c76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aa0c6c7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aa0c6c76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aa0c6c76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a9e28493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a9e28493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a9e28493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a9e28493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a9e28493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a9e28493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a9e28493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a9e28493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75" name="Shape 175"/>
        <p:cNvGrpSpPr/>
        <p:nvPr/>
      </p:nvGrpSpPr>
      <p:grpSpPr>
        <a:xfrm>
          <a:off x="0" y="0"/>
          <a:ext cx="0" cy="0"/>
          <a:chOff x="0" y="0"/>
          <a:chExt cx="0" cy="0"/>
        </a:xfrm>
      </p:grpSpPr>
      <p:sp>
        <p:nvSpPr>
          <p:cNvPr id="176" name="Google Shape;176;p18"/>
          <p:cNvSpPr txBox="1"/>
          <p:nvPr>
            <p:ph type="title"/>
          </p:nvPr>
        </p:nvSpPr>
        <p:spPr>
          <a:xfrm>
            <a:off x="729450" y="1318650"/>
            <a:ext cx="65484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3200">
                <a:solidFill>
                  <a:srgbClr val="000000"/>
                </a:solidFill>
                <a:latin typeface="Arial"/>
                <a:ea typeface="Arial"/>
                <a:cs typeface="Arial"/>
                <a:sym typeface="Arial"/>
              </a:rPr>
              <a:t>Correlation Between TCB &amp; TSB in </a:t>
            </a:r>
            <a:r>
              <a:rPr i="1" lang="en-GB" sz="3200">
                <a:solidFill>
                  <a:srgbClr val="000000"/>
                </a:solidFill>
                <a:latin typeface="Arial"/>
                <a:ea typeface="Arial"/>
                <a:cs typeface="Arial"/>
                <a:sym typeface="Arial"/>
              </a:rPr>
              <a:t>Neonates a Day Old.</a:t>
            </a:r>
            <a:endParaRPr i="1" sz="3200">
              <a:solidFill>
                <a:srgbClr val="000000"/>
              </a:solidFill>
              <a:latin typeface="Arial"/>
              <a:ea typeface="Arial"/>
              <a:cs typeface="Arial"/>
              <a:sym typeface="Arial"/>
            </a:endParaRPr>
          </a:p>
          <a:p>
            <a:pPr indent="0" lvl="0" marL="0" rtl="0" algn="l">
              <a:spcBef>
                <a:spcPts val="0"/>
              </a:spcBef>
              <a:spcAft>
                <a:spcPts val="0"/>
              </a:spcAft>
              <a:buNone/>
            </a:pPr>
            <a:r>
              <a:rPr b="0" lang="en-GB"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GB"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GB"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GB"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77" name="Google Shape;177;p18"/>
          <p:cNvSpPr txBox="1"/>
          <p:nvPr>
            <p:ph idx="1" type="body"/>
          </p:nvPr>
        </p:nvSpPr>
        <p:spPr>
          <a:xfrm>
            <a:off x="7354800" y="4279500"/>
            <a:ext cx="17892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Matthew Moreno</a:t>
            </a:r>
            <a:endParaRPr b="1" sz="1400"/>
          </a:p>
          <a:p>
            <a:pPr indent="0" lvl="0" marL="0" rtl="0" algn="l">
              <a:spcBef>
                <a:spcPts val="1600"/>
              </a:spcBef>
              <a:spcAft>
                <a:spcPts val="1600"/>
              </a:spcAft>
              <a:buNone/>
            </a:pPr>
            <a:r>
              <a:rPr b="1" lang="en-GB" sz="1400"/>
              <a:t>SID# 861208517</a:t>
            </a:r>
            <a:r>
              <a:rPr b="1" lang="en-GB" sz="1400"/>
              <a: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nvSpPr>
        <p:spPr>
          <a:xfrm>
            <a:off x="0" y="0"/>
            <a:ext cx="68742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Linear Model Plot : TSB ~ TCB + Gender</a:t>
            </a:r>
            <a:endParaRPr/>
          </a:p>
        </p:txBody>
      </p:sp>
      <p:pic>
        <p:nvPicPr>
          <p:cNvPr id="256" name="Google Shape;256;p27"/>
          <p:cNvPicPr preferRelativeResize="0"/>
          <p:nvPr/>
        </p:nvPicPr>
        <p:blipFill rotWithShape="1">
          <a:blip r:embed="rId3">
            <a:alphaModFix/>
          </a:blip>
          <a:srcRect b="2398" l="5791" r="6056" t="1262"/>
          <a:stretch/>
        </p:blipFill>
        <p:spPr>
          <a:xfrm>
            <a:off x="0" y="458400"/>
            <a:ext cx="6806948" cy="468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8"/>
          <p:cNvSpPr txBox="1"/>
          <p:nvPr/>
        </p:nvSpPr>
        <p:spPr>
          <a:xfrm>
            <a:off x="0" y="0"/>
            <a:ext cx="30000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nvSpPr>
        <p:spPr>
          <a:xfrm>
            <a:off x="0" y="0"/>
            <a:ext cx="6723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Model 1: TSB ~ TCB + Birth Wt + Gender </a:t>
            </a:r>
            <a:endParaRPr/>
          </a:p>
        </p:txBody>
      </p:sp>
      <p:pic>
        <p:nvPicPr>
          <p:cNvPr id="263" name="Google Shape;263;p28"/>
          <p:cNvPicPr preferRelativeResize="0"/>
          <p:nvPr/>
        </p:nvPicPr>
        <p:blipFill>
          <a:blip r:embed="rId3">
            <a:alphaModFix/>
          </a:blip>
          <a:stretch>
            <a:fillRect/>
          </a:stretch>
        </p:blipFill>
        <p:spPr>
          <a:xfrm>
            <a:off x="0" y="488400"/>
            <a:ext cx="6118122" cy="4655100"/>
          </a:xfrm>
          <a:prstGeom prst="rect">
            <a:avLst/>
          </a:prstGeom>
          <a:noFill/>
          <a:ln>
            <a:noFill/>
          </a:ln>
        </p:spPr>
      </p:pic>
      <p:sp>
        <p:nvSpPr>
          <p:cNvPr id="264" name="Google Shape;264;p28"/>
          <p:cNvSpPr/>
          <p:nvPr/>
        </p:nvSpPr>
        <p:spPr>
          <a:xfrm>
            <a:off x="3959850" y="2969875"/>
            <a:ext cx="667200" cy="22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0000"/>
              </a:solidFill>
            </a:endParaRPr>
          </a:p>
        </p:txBody>
      </p:sp>
      <p:cxnSp>
        <p:nvCxnSpPr>
          <p:cNvPr id="265" name="Google Shape;265;p28"/>
          <p:cNvCxnSpPr>
            <a:stCxn id="264" idx="3"/>
            <a:endCxn id="266" idx="1"/>
          </p:cNvCxnSpPr>
          <p:nvPr/>
        </p:nvCxnSpPr>
        <p:spPr>
          <a:xfrm flipH="1" rot="10800000">
            <a:off x="4627050" y="3013225"/>
            <a:ext cx="1468800" cy="69600"/>
          </a:xfrm>
          <a:prstGeom prst="straightConnector1">
            <a:avLst/>
          </a:prstGeom>
          <a:noFill/>
          <a:ln cap="flat" cmpd="sng" w="19050">
            <a:solidFill>
              <a:schemeClr val="dk2"/>
            </a:solidFill>
            <a:prstDash val="solid"/>
            <a:round/>
            <a:headEnd len="med" w="med" type="none"/>
            <a:tailEnd len="med" w="med" type="none"/>
          </a:ln>
        </p:spPr>
      </p:cxnSp>
      <p:sp>
        <p:nvSpPr>
          <p:cNvPr id="267" name="Google Shape;267;p28"/>
          <p:cNvSpPr/>
          <p:nvPr/>
        </p:nvSpPr>
        <p:spPr>
          <a:xfrm>
            <a:off x="6095800" y="2854225"/>
            <a:ext cx="1205100" cy="3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txBox="1"/>
          <p:nvPr/>
        </p:nvSpPr>
        <p:spPr>
          <a:xfrm>
            <a:off x="6095800" y="2819475"/>
            <a:ext cx="1205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Insignificant</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68" name="Google Shape;268;p28"/>
          <p:cNvSpPr/>
          <p:nvPr/>
        </p:nvSpPr>
        <p:spPr>
          <a:xfrm>
            <a:off x="3959775" y="3217375"/>
            <a:ext cx="667200" cy="22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28"/>
          <p:cNvCxnSpPr>
            <a:stCxn id="268" idx="3"/>
            <a:endCxn id="270" idx="1"/>
          </p:cNvCxnSpPr>
          <p:nvPr/>
        </p:nvCxnSpPr>
        <p:spPr>
          <a:xfrm>
            <a:off x="4626975" y="3330325"/>
            <a:ext cx="1388100" cy="220500"/>
          </a:xfrm>
          <a:prstGeom prst="straightConnector1">
            <a:avLst/>
          </a:prstGeom>
          <a:noFill/>
          <a:ln cap="flat" cmpd="sng" w="19050">
            <a:solidFill>
              <a:schemeClr val="dk2"/>
            </a:solidFill>
            <a:prstDash val="solid"/>
            <a:round/>
            <a:headEnd len="med" w="med" type="none"/>
            <a:tailEnd len="med" w="med" type="none"/>
          </a:ln>
        </p:spPr>
      </p:cxnSp>
      <p:sp>
        <p:nvSpPr>
          <p:cNvPr id="271" name="Google Shape;271;p28"/>
          <p:cNvSpPr/>
          <p:nvPr/>
        </p:nvSpPr>
        <p:spPr>
          <a:xfrm>
            <a:off x="6015100" y="3335550"/>
            <a:ext cx="1285800" cy="3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txBox="1"/>
          <p:nvPr/>
        </p:nvSpPr>
        <p:spPr>
          <a:xfrm>
            <a:off x="6015100" y="3357150"/>
            <a:ext cx="12858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Insignificant</a:t>
            </a:r>
            <a:endParaRPr b="1">
              <a:latin typeface="Lato"/>
              <a:ea typeface="Lato"/>
              <a:cs typeface="Lato"/>
              <a:sym typeface="Lato"/>
            </a:endParaRPr>
          </a:p>
        </p:txBody>
      </p:sp>
      <p:sp>
        <p:nvSpPr>
          <p:cNvPr id="272" name="Google Shape;272;p28"/>
          <p:cNvSpPr/>
          <p:nvPr/>
        </p:nvSpPr>
        <p:spPr>
          <a:xfrm>
            <a:off x="3959775" y="2749275"/>
            <a:ext cx="968400" cy="220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5864450" y="2173625"/>
            <a:ext cx="1011600" cy="3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txBox="1"/>
          <p:nvPr/>
        </p:nvSpPr>
        <p:spPr>
          <a:xfrm>
            <a:off x="5864450" y="2173625"/>
            <a:ext cx="10653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Significant</a:t>
            </a:r>
            <a:endParaRPr b="1">
              <a:latin typeface="Lato"/>
              <a:ea typeface="Lato"/>
              <a:cs typeface="Lato"/>
              <a:sym typeface="Lato"/>
            </a:endParaRPr>
          </a:p>
        </p:txBody>
      </p:sp>
      <p:cxnSp>
        <p:nvCxnSpPr>
          <p:cNvPr id="275" name="Google Shape;275;p28"/>
          <p:cNvCxnSpPr>
            <a:stCxn id="272" idx="3"/>
            <a:endCxn id="274" idx="1"/>
          </p:cNvCxnSpPr>
          <p:nvPr/>
        </p:nvCxnSpPr>
        <p:spPr>
          <a:xfrm flipH="1" rot="10800000">
            <a:off x="4928175" y="2367525"/>
            <a:ext cx="936300" cy="492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29"/>
          <p:cNvPicPr preferRelativeResize="0"/>
          <p:nvPr/>
        </p:nvPicPr>
        <p:blipFill>
          <a:blip r:embed="rId3">
            <a:alphaModFix/>
          </a:blip>
          <a:stretch>
            <a:fillRect/>
          </a:stretch>
        </p:blipFill>
        <p:spPr>
          <a:xfrm>
            <a:off x="0" y="488400"/>
            <a:ext cx="6203137" cy="4655101"/>
          </a:xfrm>
          <a:prstGeom prst="rect">
            <a:avLst/>
          </a:prstGeom>
          <a:noFill/>
          <a:ln>
            <a:noFill/>
          </a:ln>
        </p:spPr>
      </p:pic>
      <p:sp>
        <p:nvSpPr>
          <p:cNvPr id="281" name="Google Shape;281;p29"/>
          <p:cNvSpPr txBox="1"/>
          <p:nvPr/>
        </p:nvSpPr>
        <p:spPr>
          <a:xfrm>
            <a:off x="0" y="0"/>
            <a:ext cx="30000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txBox="1"/>
          <p:nvPr/>
        </p:nvSpPr>
        <p:spPr>
          <a:xfrm>
            <a:off x="0" y="0"/>
            <a:ext cx="6723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Model 2: TSB ~ TCB</a:t>
            </a:r>
            <a:endParaRPr b="1" i="1" sz="2800">
              <a:latin typeface="Raleway"/>
              <a:ea typeface="Raleway"/>
              <a:cs typeface="Raleway"/>
              <a:sym typeface="Raleway"/>
            </a:endParaRPr>
          </a:p>
          <a:p>
            <a:pPr indent="0" lvl="0" marL="0" rtl="0" algn="l">
              <a:spcBef>
                <a:spcPts val="0"/>
              </a:spcBef>
              <a:spcAft>
                <a:spcPts val="0"/>
              </a:spcAft>
              <a:buNone/>
            </a:pPr>
            <a:r>
              <a:rPr b="1" i="1" lang="en-GB" sz="2800">
                <a:latin typeface="Raleway"/>
                <a:ea typeface="Raleway"/>
                <a:cs typeface="Raleway"/>
                <a:sym typeface="Raleway"/>
              </a:rPr>
              <a:t> </a:t>
            </a:r>
            <a:endParaRPr/>
          </a:p>
        </p:txBody>
      </p:sp>
      <p:sp>
        <p:nvSpPr>
          <p:cNvPr id="283" name="Google Shape;283;p29"/>
          <p:cNvSpPr/>
          <p:nvPr/>
        </p:nvSpPr>
        <p:spPr>
          <a:xfrm>
            <a:off x="3927475" y="2705700"/>
            <a:ext cx="1108500" cy="2205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6262575" y="2377950"/>
            <a:ext cx="1011600" cy="38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txBox="1"/>
          <p:nvPr/>
        </p:nvSpPr>
        <p:spPr>
          <a:xfrm>
            <a:off x="6262575" y="2377950"/>
            <a:ext cx="10653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Significant</a:t>
            </a:r>
            <a:endParaRPr b="1">
              <a:latin typeface="Lato"/>
              <a:ea typeface="Lato"/>
              <a:cs typeface="Lato"/>
              <a:sym typeface="Lato"/>
            </a:endParaRPr>
          </a:p>
        </p:txBody>
      </p:sp>
      <p:cxnSp>
        <p:nvCxnSpPr>
          <p:cNvPr id="286" name="Google Shape;286;p29"/>
          <p:cNvCxnSpPr>
            <a:stCxn id="283" idx="3"/>
            <a:endCxn id="285" idx="1"/>
          </p:cNvCxnSpPr>
          <p:nvPr/>
        </p:nvCxnSpPr>
        <p:spPr>
          <a:xfrm flipH="1" rot="10800000">
            <a:off x="5035975" y="2571750"/>
            <a:ext cx="1226700" cy="244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0"/>
          <p:cNvSpPr txBox="1"/>
          <p:nvPr/>
        </p:nvSpPr>
        <p:spPr>
          <a:xfrm>
            <a:off x="0" y="0"/>
            <a:ext cx="30000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txBox="1"/>
          <p:nvPr/>
        </p:nvSpPr>
        <p:spPr>
          <a:xfrm>
            <a:off x="0" y="0"/>
            <a:ext cx="6723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Model 2: Assumptions Check</a:t>
            </a:r>
            <a:endParaRPr b="1" i="1" sz="2800">
              <a:latin typeface="Raleway"/>
              <a:ea typeface="Raleway"/>
              <a:cs typeface="Raleway"/>
              <a:sym typeface="Raleway"/>
            </a:endParaRPr>
          </a:p>
          <a:p>
            <a:pPr indent="0" lvl="0" marL="0" rtl="0" algn="l">
              <a:spcBef>
                <a:spcPts val="0"/>
              </a:spcBef>
              <a:spcAft>
                <a:spcPts val="0"/>
              </a:spcAft>
              <a:buNone/>
            </a:pPr>
            <a:r>
              <a:t/>
            </a:r>
            <a:endParaRPr b="1" i="1" sz="2800">
              <a:latin typeface="Raleway"/>
              <a:ea typeface="Raleway"/>
              <a:cs typeface="Raleway"/>
              <a:sym typeface="Raleway"/>
            </a:endParaRPr>
          </a:p>
          <a:p>
            <a:pPr indent="0" lvl="0" marL="0" rtl="0" algn="l">
              <a:spcBef>
                <a:spcPts val="0"/>
              </a:spcBef>
              <a:spcAft>
                <a:spcPts val="0"/>
              </a:spcAft>
              <a:buNone/>
            </a:pPr>
            <a:r>
              <a:rPr b="1" i="1" lang="en-GB" sz="2800">
                <a:latin typeface="Raleway"/>
                <a:ea typeface="Raleway"/>
                <a:cs typeface="Raleway"/>
                <a:sym typeface="Raleway"/>
              </a:rPr>
              <a:t> </a:t>
            </a:r>
            <a:endParaRPr/>
          </a:p>
        </p:txBody>
      </p:sp>
      <p:pic>
        <p:nvPicPr>
          <p:cNvPr id="293" name="Google Shape;293;p30"/>
          <p:cNvPicPr preferRelativeResize="0"/>
          <p:nvPr/>
        </p:nvPicPr>
        <p:blipFill>
          <a:blip r:embed="rId3">
            <a:alphaModFix/>
          </a:blip>
          <a:stretch>
            <a:fillRect/>
          </a:stretch>
        </p:blipFill>
        <p:spPr>
          <a:xfrm>
            <a:off x="-12" y="870849"/>
            <a:ext cx="3874148" cy="2680099"/>
          </a:xfrm>
          <a:prstGeom prst="rect">
            <a:avLst/>
          </a:prstGeom>
          <a:noFill/>
          <a:ln>
            <a:noFill/>
          </a:ln>
        </p:spPr>
      </p:pic>
      <p:pic>
        <p:nvPicPr>
          <p:cNvPr id="294" name="Google Shape;294;p30"/>
          <p:cNvPicPr preferRelativeResize="0"/>
          <p:nvPr/>
        </p:nvPicPr>
        <p:blipFill>
          <a:blip r:embed="rId4">
            <a:alphaModFix/>
          </a:blip>
          <a:stretch>
            <a:fillRect/>
          </a:stretch>
        </p:blipFill>
        <p:spPr>
          <a:xfrm>
            <a:off x="825262" y="3550950"/>
            <a:ext cx="2223622" cy="488400"/>
          </a:xfrm>
          <a:prstGeom prst="rect">
            <a:avLst/>
          </a:prstGeom>
          <a:noFill/>
          <a:ln>
            <a:noFill/>
          </a:ln>
        </p:spPr>
      </p:pic>
      <p:pic>
        <p:nvPicPr>
          <p:cNvPr id="295" name="Google Shape;295;p30"/>
          <p:cNvPicPr preferRelativeResize="0"/>
          <p:nvPr/>
        </p:nvPicPr>
        <p:blipFill>
          <a:blip r:embed="rId5">
            <a:alphaModFix/>
          </a:blip>
          <a:stretch>
            <a:fillRect/>
          </a:stretch>
        </p:blipFill>
        <p:spPr>
          <a:xfrm>
            <a:off x="5246463" y="889501"/>
            <a:ext cx="3897533" cy="2748751"/>
          </a:xfrm>
          <a:prstGeom prst="rect">
            <a:avLst/>
          </a:prstGeom>
          <a:noFill/>
          <a:ln>
            <a:noFill/>
          </a:ln>
        </p:spPr>
      </p:pic>
      <p:pic>
        <p:nvPicPr>
          <p:cNvPr id="296" name="Google Shape;296;p30"/>
          <p:cNvPicPr preferRelativeResize="0"/>
          <p:nvPr/>
        </p:nvPicPr>
        <p:blipFill>
          <a:blip r:embed="rId6">
            <a:alphaModFix/>
          </a:blip>
          <a:stretch>
            <a:fillRect/>
          </a:stretch>
        </p:blipFill>
        <p:spPr>
          <a:xfrm>
            <a:off x="5826337" y="3638250"/>
            <a:ext cx="2773200" cy="550150"/>
          </a:xfrm>
          <a:prstGeom prst="rect">
            <a:avLst/>
          </a:prstGeom>
          <a:noFill/>
          <a:ln>
            <a:noFill/>
          </a:ln>
        </p:spPr>
      </p:pic>
      <p:pic>
        <p:nvPicPr>
          <p:cNvPr id="297" name="Google Shape;297;p30"/>
          <p:cNvPicPr preferRelativeResize="0"/>
          <p:nvPr/>
        </p:nvPicPr>
        <p:blipFill>
          <a:blip r:embed="rId7">
            <a:alphaModFix/>
          </a:blip>
          <a:stretch>
            <a:fillRect/>
          </a:stretch>
        </p:blipFill>
        <p:spPr>
          <a:xfrm>
            <a:off x="2151600" y="4390619"/>
            <a:ext cx="4572002" cy="752875"/>
          </a:xfrm>
          <a:prstGeom prst="rect">
            <a:avLst/>
          </a:prstGeom>
          <a:noFill/>
          <a:ln>
            <a:noFill/>
          </a:ln>
        </p:spPr>
      </p:pic>
      <p:sp>
        <p:nvSpPr>
          <p:cNvPr id="298" name="Google Shape;298;p30"/>
          <p:cNvSpPr txBox="1"/>
          <p:nvPr/>
        </p:nvSpPr>
        <p:spPr>
          <a:xfrm>
            <a:off x="3915000" y="4039350"/>
            <a:ext cx="1314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Independence</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
        <p:nvSpPr>
          <p:cNvPr id="299" name="Google Shape;299;p30"/>
          <p:cNvSpPr txBox="1"/>
          <p:nvPr/>
        </p:nvSpPr>
        <p:spPr>
          <a:xfrm>
            <a:off x="1404413" y="488400"/>
            <a:ext cx="10653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Normality </a:t>
            </a:r>
            <a:endParaRPr b="1">
              <a:latin typeface="Lato"/>
              <a:ea typeface="Lato"/>
              <a:cs typeface="Lato"/>
              <a:sym typeface="Lato"/>
            </a:endParaRPr>
          </a:p>
        </p:txBody>
      </p:sp>
      <p:sp>
        <p:nvSpPr>
          <p:cNvPr id="300" name="Google Shape;300;p30"/>
          <p:cNvSpPr txBox="1"/>
          <p:nvPr/>
        </p:nvSpPr>
        <p:spPr>
          <a:xfrm>
            <a:off x="6513475" y="488400"/>
            <a:ext cx="13989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Equal Variance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01" name="Google Shape;301;p30"/>
          <p:cNvSpPr/>
          <p:nvPr/>
        </p:nvSpPr>
        <p:spPr>
          <a:xfrm>
            <a:off x="2313500" y="3766150"/>
            <a:ext cx="686400" cy="22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3873775" y="3486400"/>
            <a:ext cx="1065300" cy="34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nvSpPr>
        <p:spPr>
          <a:xfrm>
            <a:off x="3830725" y="3486400"/>
            <a:ext cx="10653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Violation</a:t>
            </a:r>
            <a:endParaRPr b="1">
              <a:latin typeface="Lato"/>
              <a:ea typeface="Lato"/>
              <a:cs typeface="Lato"/>
              <a:sym typeface="Lato"/>
            </a:endParaRPr>
          </a:p>
        </p:txBody>
      </p:sp>
      <p:cxnSp>
        <p:nvCxnSpPr>
          <p:cNvPr id="304" name="Google Shape;304;p30"/>
          <p:cNvCxnSpPr>
            <a:stCxn id="301" idx="3"/>
            <a:endCxn id="303" idx="1"/>
          </p:cNvCxnSpPr>
          <p:nvPr/>
        </p:nvCxnSpPr>
        <p:spPr>
          <a:xfrm flipH="1" rot="10800000">
            <a:off x="2999900" y="3658900"/>
            <a:ext cx="830700" cy="220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1"/>
          <p:cNvSpPr txBox="1"/>
          <p:nvPr/>
        </p:nvSpPr>
        <p:spPr>
          <a:xfrm>
            <a:off x="0" y="0"/>
            <a:ext cx="30000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txBox="1"/>
          <p:nvPr/>
        </p:nvSpPr>
        <p:spPr>
          <a:xfrm>
            <a:off x="0" y="0"/>
            <a:ext cx="6723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Model 3:  log(TSB) ~ TCB</a:t>
            </a:r>
            <a:endParaRPr b="1" i="1" sz="2800">
              <a:latin typeface="Raleway"/>
              <a:ea typeface="Raleway"/>
              <a:cs typeface="Raleway"/>
              <a:sym typeface="Raleway"/>
            </a:endParaRPr>
          </a:p>
          <a:p>
            <a:pPr indent="0" lvl="0" marL="0" rtl="0" algn="l">
              <a:spcBef>
                <a:spcPts val="0"/>
              </a:spcBef>
              <a:spcAft>
                <a:spcPts val="0"/>
              </a:spcAft>
              <a:buNone/>
            </a:pPr>
            <a:r>
              <a:t/>
            </a:r>
            <a:endParaRPr b="1" i="1" sz="2800">
              <a:latin typeface="Raleway"/>
              <a:ea typeface="Raleway"/>
              <a:cs typeface="Raleway"/>
              <a:sym typeface="Raleway"/>
            </a:endParaRPr>
          </a:p>
          <a:p>
            <a:pPr indent="0" lvl="0" marL="0" rtl="0" algn="l">
              <a:spcBef>
                <a:spcPts val="0"/>
              </a:spcBef>
              <a:spcAft>
                <a:spcPts val="0"/>
              </a:spcAft>
              <a:buNone/>
            </a:pPr>
            <a:r>
              <a:rPr b="1" i="1" lang="en-GB" sz="2800">
                <a:latin typeface="Raleway"/>
                <a:ea typeface="Raleway"/>
                <a:cs typeface="Raleway"/>
                <a:sym typeface="Raleway"/>
              </a:rPr>
              <a:t> </a:t>
            </a:r>
            <a:endParaRPr/>
          </a:p>
        </p:txBody>
      </p:sp>
      <p:pic>
        <p:nvPicPr>
          <p:cNvPr id="311" name="Google Shape;311;p31"/>
          <p:cNvPicPr preferRelativeResize="0"/>
          <p:nvPr/>
        </p:nvPicPr>
        <p:blipFill>
          <a:blip r:embed="rId3">
            <a:alphaModFix/>
          </a:blip>
          <a:stretch>
            <a:fillRect/>
          </a:stretch>
        </p:blipFill>
        <p:spPr>
          <a:xfrm>
            <a:off x="0" y="488400"/>
            <a:ext cx="6305534" cy="4655101"/>
          </a:xfrm>
          <a:prstGeom prst="rect">
            <a:avLst/>
          </a:prstGeom>
          <a:noFill/>
          <a:ln>
            <a:noFill/>
          </a:ln>
        </p:spPr>
      </p:pic>
      <p:sp>
        <p:nvSpPr>
          <p:cNvPr id="312" name="Google Shape;312;p31"/>
          <p:cNvSpPr/>
          <p:nvPr/>
        </p:nvSpPr>
        <p:spPr>
          <a:xfrm>
            <a:off x="3979175" y="2507775"/>
            <a:ext cx="1087500" cy="179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3979175" y="2726400"/>
            <a:ext cx="1087500" cy="179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31"/>
          <p:cNvCxnSpPr/>
          <p:nvPr/>
        </p:nvCxnSpPr>
        <p:spPr>
          <a:xfrm flipH="1" rot="10800000">
            <a:off x="5079525" y="2072750"/>
            <a:ext cx="1087500" cy="4734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315" name="Google Shape;315;p31"/>
          <p:cNvCxnSpPr>
            <a:stCxn id="313" idx="3"/>
          </p:cNvCxnSpPr>
          <p:nvPr/>
        </p:nvCxnSpPr>
        <p:spPr>
          <a:xfrm flipH="1" rot="10800000">
            <a:off x="5066675" y="2085450"/>
            <a:ext cx="1138800" cy="730500"/>
          </a:xfrm>
          <a:prstGeom prst="curvedConnector3">
            <a:avLst>
              <a:gd fmla="val 50000" name="adj1"/>
            </a:avLst>
          </a:prstGeom>
          <a:noFill/>
          <a:ln cap="flat" cmpd="sng" w="19050">
            <a:solidFill>
              <a:schemeClr val="dk2"/>
            </a:solidFill>
            <a:prstDash val="solid"/>
            <a:round/>
            <a:headEnd len="med" w="med" type="none"/>
            <a:tailEnd len="med" w="med" type="none"/>
          </a:ln>
        </p:spPr>
      </p:cxnSp>
      <p:sp>
        <p:nvSpPr>
          <p:cNvPr id="316" name="Google Shape;316;p31"/>
          <p:cNvSpPr/>
          <p:nvPr/>
        </p:nvSpPr>
        <p:spPr>
          <a:xfrm>
            <a:off x="6167025" y="1893625"/>
            <a:ext cx="1714500" cy="473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txBox="1"/>
          <p:nvPr/>
        </p:nvSpPr>
        <p:spPr>
          <a:xfrm>
            <a:off x="6410175" y="1893625"/>
            <a:ext cx="10875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Significant</a:t>
            </a: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2"/>
          <p:cNvSpPr txBox="1"/>
          <p:nvPr/>
        </p:nvSpPr>
        <p:spPr>
          <a:xfrm>
            <a:off x="0" y="0"/>
            <a:ext cx="30000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txBox="1"/>
          <p:nvPr/>
        </p:nvSpPr>
        <p:spPr>
          <a:xfrm>
            <a:off x="0" y="0"/>
            <a:ext cx="67236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Model 3: Assumptions Check</a:t>
            </a:r>
            <a:endParaRPr b="1" i="1" sz="2800">
              <a:latin typeface="Raleway"/>
              <a:ea typeface="Raleway"/>
              <a:cs typeface="Raleway"/>
              <a:sym typeface="Raleway"/>
            </a:endParaRPr>
          </a:p>
          <a:p>
            <a:pPr indent="0" lvl="0" marL="0" rtl="0" algn="l">
              <a:spcBef>
                <a:spcPts val="0"/>
              </a:spcBef>
              <a:spcAft>
                <a:spcPts val="0"/>
              </a:spcAft>
              <a:buNone/>
            </a:pPr>
            <a:r>
              <a:t/>
            </a:r>
            <a:endParaRPr b="1" i="1" sz="2800">
              <a:latin typeface="Raleway"/>
              <a:ea typeface="Raleway"/>
              <a:cs typeface="Raleway"/>
              <a:sym typeface="Raleway"/>
            </a:endParaRPr>
          </a:p>
          <a:p>
            <a:pPr indent="0" lvl="0" marL="0" rtl="0" algn="l">
              <a:spcBef>
                <a:spcPts val="0"/>
              </a:spcBef>
              <a:spcAft>
                <a:spcPts val="0"/>
              </a:spcAft>
              <a:buNone/>
            </a:pPr>
            <a:r>
              <a:rPr b="1" i="1" lang="en-GB" sz="2800">
                <a:latin typeface="Raleway"/>
                <a:ea typeface="Raleway"/>
                <a:cs typeface="Raleway"/>
                <a:sym typeface="Raleway"/>
              </a:rPr>
              <a:t> </a:t>
            </a:r>
            <a:endParaRPr/>
          </a:p>
        </p:txBody>
      </p:sp>
      <p:sp>
        <p:nvSpPr>
          <p:cNvPr id="324" name="Google Shape;324;p32"/>
          <p:cNvSpPr txBox="1"/>
          <p:nvPr/>
        </p:nvSpPr>
        <p:spPr>
          <a:xfrm>
            <a:off x="3915000" y="4039350"/>
            <a:ext cx="1314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Independence</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
        <p:nvSpPr>
          <p:cNvPr id="325" name="Google Shape;325;p32"/>
          <p:cNvSpPr txBox="1"/>
          <p:nvPr/>
        </p:nvSpPr>
        <p:spPr>
          <a:xfrm>
            <a:off x="1404413" y="488400"/>
            <a:ext cx="10653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Normality </a:t>
            </a:r>
            <a:endParaRPr b="1">
              <a:latin typeface="Lato"/>
              <a:ea typeface="Lato"/>
              <a:cs typeface="Lato"/>
              <a:sym typeface="Lato"/>
            </a:endParaRPr>
          </a:p>
        </p:txBody>
      </p:sp>
      <p:sp>
        <p:nvSpPr>
          <p:cNvPr id="326" name="Google Shape;326;p32"/>
          <p:cNvSpPr txBox="1"/>
          <p:nvPr/>
        </p:nvSpPr>
        <p:spPr>
          <a:xfrm>
            <a:off x="6513475" y="488400"/>
            <a:ext cx="13989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Equal Variance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27" name="Google Shape;327;p32"/>
          <p:cNvPicPr preferRelativeResize="0"/>
          <p:nvPr/>
        </p:nvPicPr>
        <p:blipFill>
          <a:blip r:embed="rId3">
            <a:alphaModFix/>
          </a:blip>
          <a:stretch>
            <a:fillRect/>
          </a:stretch>
        </p:blipFill>
        <p:spPr>
          <a:xfrm>
            <a:off x="-12" y="825475"/>
            <a:ext cx="3633692" cy="2540800"/>
          </a:xfrm>
          <a:prstGeom prst="rect">
            <a:avLst/>
          </a:prstGeom>
          <a:noFill/>
          <a:ln>
            <a:noFill/>
          </a:ln>
        </p:spPr>
      </p:pic>
      <p:pic>
        <p:nvPicPr>
          <p:cNvPr id="328" name="Google Shape;328;p32"/>
          <p:cNvPicPr preferRelativeResize="0"/>
          <p:nvPr/>
        </p:nvPicPr>
        <p:blipFill>
          <a:blip r:embed="rId4">
            <a:alphaModFix/>
          </a:blip>
          <a:stretch>
            <a:fillRect/>
          </a:stretch>
        </p:blipFill>
        <p:spPr>
          <a:xfrm>
            <a:off x="5399388" y="839850"/>
            <a:ext cx="3627080" cy="2446951"/>
          </a:xfrm>
          <a:prstGeom prst="rect">
            <a:avLst/>
          </a:prstGeom>
          <a:noFill/>
          <a:ln>
            <a:noFill/>
          </a:ln>
        </p:spPr>
      </p:pic>
      <p:pic>
        <p:nvPicPr>
          <p:cNvPr id="329" name="Google Shape;329;p32"/>
          <p:cNvPicPr preferRelativeResize="0"/>
          <p:nvPr/>
        </p:nvPicPr>
        <p:blipFill>
          <a:blip r:embed="rId5">
            <a:alphaModFix/>
          </a:blip>
          <a:stretch>
            <a:fillRect/>
          </a:stretch>
        </p:blipFill>
        <p:spPr>
          <a:xfrm>
            <a:off x="437074" y="3366272"/>
            <a:ext cx="3000001" cy="678552"/>
          </a:xfrm>
          <a:prstGeom prst="rect">
            <a:avLst/>
          </a:prstGeom>
          <a:noFill/>
          <a:ln>
            <a:noFill/>
          </a:ln>
        </p:spPr>
      </p:pic>
      <p:pic>
        <p:nvPicPr>
          <p:cNvPr id="330" name="Google Shape;330;p32"/>
          <p:cNvPicPr preferRelativeResize="0"/>
          <p:nvPr/>
        </p:nvPicPr>
        <p:blipFill>
          <a:blip r:embed="rId6">
            <a:alphaModFix/>
          </a:blip>
          <a:stretch>
            <a:fillRect/>
          </a:stretch>
        </p:blipFill>
        <p:spPr>
          <a:xfrm>
            <a:off x="5698276" y="3366275"/>
            <a:ext cx="3029299" cy="640800"/>
          </a:xfrm>
          <a:prstGeom prst="rect">
            <a:avLst/>
          </a:prstGeom>
          <a:noFill/>
          <a:ln>
            <a:noFill/>
          </a:ln>
        </p:spPr>
      </p:pic>
      <p:pic>
        <p:nvPicPr>
          <p:cNvPr id="331" name="Google Shape;331;p32"/>
          <p:cNvPicPr preferRelativeResize="0"/>
          <p:nvPr/>
        </p:nvPicPr>
        <p:blipFill>
          <a:blip r:embed="rId7">
            <a:alphaModFix/>
          </a:blip>
          <a:stretch>
            <a:fillRect/>
          </a:stretch>
        </p:blipFill>
        <p:spPr>
          <a:xfrm>
            <a:off x="2374199" y="4384050"/>
            <a:ext cx="4395615" cy="759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730000" y="1318650"/>
            <a:ext cx="42927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10 Fold Cross Validation</a:t>
            </a:r>
            <a:endParaRPr i="1"/>
          </a:p>
        </p:txBody>
      </p:sp>
      <p:sp>
        <p:nvSpPr>
          <p:cNvPr id="337" name="Google Shape;337;p33"/>
          <p:cNvSpPr txBox="1"/>
          <p:nvPr/>
        </p:nvSpPr>
        <p:spPr>
          <a:xfrm>
            <a:off x="395650" y="2286000"/>
            <a:ext cx="41103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Lato"/>
                <a:ea typeface="Lato"/>
                <a:cs typeface="Lato"/>
                <a:sym typeface="Lato"/>
              </a:rPr>
              <a:t>Model 2:  TSB  ~  TCB</a:t>
            </a:r>
            <a:endParaRPr b="1" i="1">
              <a:latin typeface="Lato"/>
              <a:ea typeface="Lato"/>
              <a:cs typeface="Lato"/>
              <a:sym typeface="Lato"/>
            </a:endParaRPr>
          </a:p>
          <a:p>
            <a:pPr indent="0" lvl="0" marL="0" rtl="0" algn="l">
              <a:spcBef>
                <a:spcPts val="0"/>
              </a:spcBef>
              <a:spcAft>
                <a:spcPts val="0"/>
              </a:spcAft>
              <a:buNone/>
            </a:pPr>
            <a:r>
              <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Delta:     0.8774399           0.8762413</a:t>
            </a:r>
            <a:endParaRPr>
              <a:latin typeface="Lato"/>
              <a:ea typeface="Lato"/>
              <a:cs typeface="Lato"/>
              <a:sym typeface="Lato"/>
            </a:endParaRPr>
          </a:p>
        </p:txBody>
      </p:sp>
      <p:sp>
        <p:nvSpPr>
          <p:cNvPr id="338" name="Google Shape;338;p33"/>
          <p:cNvSpPr txBox="1"/>
          <p:nvPr/>
        </p:nvSpPr>
        <p:spPr>
          <a:xfrm>
            <a:off x="5076575" y="2286000"/>
            <a:ext cx="34668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Lato"/>
                <a:ea typeface="Lato"/>
                <a:cs typeface="Lato"/>
                <a:sym typeface="Lato"/>
              </a:rPr>
              <a:t>Model 3:  log(TSB)  ~  TCB</a:t>
            </a:r>
            <a:endParaRPr b="1" i="1">
              <a:latin typeface="Lato"/>
              <a:ea typeface="Lato"/>
              <a:cs typeface="Lato"/>
              <a:sym typeface="Lato"/>
            </a:endParaRPr>
          </a:p>
          <a:p>
            <a:pPr indent="0" lvl="0" marL="0" rtl="0" algn="l">
              <a:spcBef>
                <a:spcPts val="0"/>
              </a:spcBef>
              <a:spcAft>
                <a:spcPts val="0"/>
              </a:spcAft>
              <a:buNone/>
            </a:pPr>
            <a:r>
              <a:t/>
            </a:r>
            <a:endParaRPr b="1" i="1">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a:solidFill>
                  <a:schemeClr val="dk1"/>
                </a:solidFill>
                <a:latin typeface="Lato"/>
                <a:ea typeface="Lato"/>
                <a:cs typeface="Lato"/>
                <a:sym typeface="Lato"/>
              </a:rPr>
              <a:t>Delta:    </a:t>
            </a:r>
            <a:r>
              <a:rPr lang="en-GB">
                <a:solidFill>
                  <a:schemeClr val="dk1"/>
                </a:solidFill>
                <a:latin typeface="Lato"/>
                <a:ea typeface="Lato"/>
                <a:cs typeface="Lato"/>
                <a:sym typeface="Lato"/>
              </a:rPr>
              <a:t>0.01674727      0.01671932</a:t>
            </a:r>
            <a:endParaRPr>
              <a:solidFill>
                <a:schemeClr val="dk1"/>
              </a:solidFill>
            </a:endParaRPr>
          </a:p>
        </p:txBody>
      </p:sp>
      <p:pic>
        <p:nvPicPr>
          <p:cNvPr id="339" name="Google Shape;339;p33"/>
          <p:cNvPicPr preferRelativeResize="0"/>
          <p:nvPr/>
        </p:nvPicPr>
        <p:blipFill>
          <a:blip r:embed="rId3">
            <a:alphaModFix/>
          </a:blip>
          <a:stretch>
            <a:fillRect/>
          </a:stretch>
        </p:blipFill>
        <p:spPr>
          <a:xfrm>
            <a:off x="-1" y="3301050"/>
            <a:ext cx="5179799" cy="1842450"/>
          </a:xfrm>
          <a:prstGeom prst="rect">
            <a:avLst/>
          </a:prstGeom>
          <a:noFill/>
          <a:ln>
            <a:noFill/>
          </a:ln>
        </p:spPr>
      </p:pic>
      <p:sp>
        <p:nvSpPr>
          <p:cNvPr id="340" name="Google Shape;340;p33"/>
          <p:cNvSpPr/>
          <p:nvPr/>
        </p:nvSpPr>
        <p:spPr>
          <a:xfrm>
            <a:off x="4096525" y="4798050"/>
            <a:ext cx="780600" cy="281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5348225" y="3398375"/>
            <a:ext cx="1241100" cy="3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txBox="1"/>
          <p:nvPr/>
        </p:nvSpPr>
        <p:spPr>
          <a:xfrm>
            <a:off x="5361000" y="3411150"/>
            <a:ext cx="1241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Insignificant</a:t>
            </a:r>
            <a:endParaRPr b="1">
              <a:latin typeface="Lato"/>
              <a:ea typeface="Lato"/>
              <a:cs typeface="Lato"/>
              <a:sym typeface="Lato"/>
            </a:endParaRPr>
          </a:p>
        </p:txBody>
      </p:sp>
      <p:cxnSp>
        <p:nvCxnSpPr>
          <p:cNvPr id="343" name="Google Shape;343;p33"/>
          <p:cNvCxnSpPr>
            <a:stCxn id="340" idx="3"/>
            <a:endCxn id="342" idx="1"/>
          </p:cNvCxnSpPr>
          <p:nvPr/>
        </p:nvCxnSpPr>
        <p:spPr>
          <a:xfrm flipH="1" rot="10800000">
            <a:off x="4877125" y="3603150"/>
            <a:ext cx="483900" cy="1335600"/>
          </a:xfrm>
          <a:prstGeom prst="straightConnector1">
            <a:avLst/>
          </a:prstGeom>
          <a:noFill/>
          <a:ln cap="flat" cmpd="sng" w="19050">
            <a:solidFill>
              <a:schemeClr val="dk2"/>
            </a:solidFill>
            <a:prstDash val="solid"/>
            <a:round/>
            <a:headEnd len="med" w="med" type="none"/>
            <a:tailEnd len="med" w="med" type="none"/>
          </a:ln>
        </p:spPr>
      </p:cxnSp>
      <p:sp>
        <p:nvSpPr>
          <p:cNvPr id="344" name="Google Shape;344;p33"/>
          <p:cNvSpPr txBox="1"/>
          <p:nvPr/>
        </p:nvSpPr>
        <p:spPr>
          <a:xfrm>
            <a:off x="5604100" y="4209475"/>
            <a:ext cx="35400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Thus the reduced model </a:t>
            </a:r>
            <a:r>
              <a:rPr b="1" lang="en-GB">
                <a:latin typeface="Lato"/>
                <a:ea typeface="Lato"/>
                <a:cs typeface="Lato"/>
                <a:sym typeface="Lato"/>
              </a:rPr>
              <a:t>performs</a:t>
            </a:r>
            <a:r>
              <a:rPr b="1" lang="en-GB">
                <a:latin typeface="Lato"/>
                <a:ea typeface="Lato"/>
                <a:cs typeface="Lato"/>
                <a:sym typeface="Lato"/>
              </a:rPr>
              <a:t> better than than the full model.</a:t>
            </a:r>
            <a:endParaRPr b="1">
              <a:latin typeface="Lato"/>
              <a:ea typeface="Lato"/>
              <a:cs typeface="Lato"/>
              <a:sym typeface="Lato"/>
            </a:endParaRPr>
          </a:p>
        </p:txBody>
      </p:sp>
      <p:sp>
        <p:nvSpPr>
          <p:cNvPr id="345" name="Google Shape;345;p33"/>
          <p:cNvSpPr/>
          <p:nvPr/>
        </p:nvSpPr>
        <p:spPr>
          <a:xfrm>
            <a:off x="0" y="3787350"/>
            <a:ext cx="2635800" cy="281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Conclusion</a:t>
            </a:r>
            <a:endParaRPr i="1"/>
          </a:p>
        </p:txBody>
      </p:sp>
      <p:sp>
        <p:nvSpPr>
          <p:cNvPr id="351" name="Google Shape;351;p34"/>
          <p:cNvSpPr txBox="1"/>
          <p:nvPr>
            <p:ph idx="1" type="body"/>
          </p:nvPr>
        </p:nvSpPr>
        <p:spPr>
          <a:xfrm>
            <a:off x="727650" y="2104450"/>
            <a:ext cx="7688700" cy="53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TSB &amp; TCB have a strong positive linear relationship with </a:t>
            </a:r>
            <a:r>
              <a:rPr b="1" lang="en-GB" sz="1600"/>
              <a:t>r = 0.76</a:t>
            </a:r>
            <a:endParaRPr b="1" sz="1600"/>
          </a:p>
        </p:txBody>
      </p:sp>
      <p:sp>
        <p:nvSpPr>
          <p:cNvPr id="352" name="Google Shape;352;p34"/>
          <p:cNvSpPr txBox="1"/>
          <p:nvPr/>
        </p:nvSpPr>
        <p:spPr>
          <a:xfrm>
            <a:off x="727650" y="2890250"/>
            <a:ext cx="4781400" cy="53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Lato"/>
              <a:buChar char="●"/>
            </a:pPr>
            <a:r>
              <a:rPr lang="en-GB" sz="1600">
                <a:solidFill>
                  <a:schemeClr val="accent1"/>
                </a:solidFill>
                <a:latin typeface="Lato"/>
                <a:ea typeface="Lato"/>
                <a:cs typeface="Lato"/>
                <a:sym typeface="Lato"/>
              </a:rPr>
              <a:t>The best </a:t>
            </a:r>
            <a:r>
              <a:rPr lang="en-GB" sz="1600">
                <a:solidFill>
                  <a:schemeClr val="accent1"/>
                </a:solidFill>
                <a:latin typeface="Lato"/>
                <a:ea typeface="Lato"/>
                <a:cs typeface="Lato"/>
                <a:sym typeface="Lato"/>
              </a:rPr>
              <a:t>performing</a:t>
            </a:r>
            <a:r>
              <a:rPr lang="en-GB" sz="1600">
                <a:solidFill>
                  <a:schemeClr val="accent1"/>
                </a:solidFill>
                <a:latin typeface="Lato"/>
                <a:ea typeface="Lato"/>
                <a:cs typeface="Lato"/>
                <a:sym typeface="Lato"/>
              </a:rPr>
              <a:t> model is  </a:t>
            </a:r>
            <a:r>
              <a:rPr b="1" lang="en-GB" sz="1600">
                <a:solidFill>
                  <a:schemeClr val="accent1"/>
                </a:solidFill>
                <a:latin typeface="Lato"/>
                <a:ea typeface="Lato"/>
                <a:cs typeface="Lato"/>
                <a:sym typeface="Lato"/>
              </a:rPr>
              <a:t>log(TSB) ~ TCB  . </a:t>
            </a:r>
            <a:endParaRPr b="1"/>
          </a:p>
        </p:txBody>
      </p:sp>
      <p:graphicFrame>
        <p:nvGraphicFramePr>
          <p:cNvPr id="353" name="Google Shape;353;p34"/>
          <p:cNvGraphicFramePr/>
          <p:nvPr/>
        </p:nvGraphicFramePr>
        <p:xfrm>
          <a:off x="1247025" y="3737850"/>
          <a:ext cx="3000000" cy="3000000"/>
        </p:xfrm>
        <a:graphic>
          <a:graphicData uri="http://schemas.openxmlformats.org/drawingml/2006/table">
            <a:tbl>
              <a:tblPr>
                <a:noFill/>
                <a:tableStyleId>{8F057ECD-050D-4FE3-B730-E1C4608CB493}</a:tableStyleId>
              </a:tblPr>
              <a:tblGrid>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Lato"/>
                          <a:ea typeface="Lato"/>
                          <a:cs typeface="Lato"/>
                          <a:sym typeface="Lato"/>
                        </a:rPr>
                        <a:t>AIC</a:t>
                      </a:r>
                      <a:endParaRPr sz="1600">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Lato"/>
                          <a:ea typeface="Lato"/>
                          <a:cs typeface="Lato"/>
                          <a:sym typeface="Lato"/>
                        </a:rPr>
                        <a:t>C.V Delta</a:t>
                      </a:r>
                      <a:endParaRPr sz="1600">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600">
                          <a:latin typeface="Lato"/>
                          <a:ea typeface="Lato"/>
                          <a:cs typeface="Lato"/>
                          <a:sym typeface="Lato"/>
                        </a:rPr>
                        <a:t>TSB ~ TCB</a:t>
                      </a:r>
                      <a:endParaRPr sz="1600">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Lato"/>
                          <a:ea typeface="Lato"/>
                          <a:cs typeface="Lato"/>
                          <a:sym typeface="Lato"/>
                        </a:rPr>
                        <a:t>343.84</a:t>
                      </a:r>
                      <a:endParaRPr>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Lato"/>
                          <a:ea typeface="Lato"/>
                          <a:cs typeface="Lato"/>
                          <a:sym typeface="Lato"/>
                        </a:rPr>
                        <a:t>0.8762</a:t>
                      </a:r>
                      <a:endParaRPr>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600">
                          <a:latin typeface="Lato"/>
                          <a:ea typeface="Lato"/>
                          <a:cs typeface="Lato"/>
                          <a:sym typeface="Lato"/>
                        </a:rPr>
                        <a:t>log(TSB) ~ TCB</a:t>
                      </a:r>
                      <a:endParaRPr sz="1600">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GB">
                          <a:solidFill>
                            <a:schemeClr val="dk1"/>
                          </a:solidFill>
                          <a:latin typeface="Lato"/>
                          <a:ea typeface="Lato"/>
                          <a:cs typeface="Lato"/>
                          <a:sym typeface="Lato"/>
                        </a:rPr>
                        <a:t>-115.86</a:t>
                      </a:r>
                      <a:endParaRPr b="1">
                        <a:solidFill>
                          <a:schemeClr val="dk1"/>
                        </a:solidFill>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dk1"/>
                          </a:solidFill>
                          <a:latin typeface="Lato"/>
                          <a:ea typeface="Lato"/>
                          <a:cs typeface="Lato"/>
                          <a:sym typeface="Lato"/>
                        </a:rPr>
                        <a:t>0.0167</a:t>
                      </a:r>
                      <a:endParaRPr b="1">
                        <a:solidFill>
                          <a:schemeClr val="dk1"/>
                        </a:solidFill>
                        <a:latin typeface="Lato"/>
                        <a:ea typeface="Lato"/>
                        <a:cs typeface="Lato"/>
                        <a:sym typeface="La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Table of Contents</a:t>
            </a:r>
            <a:endParaRPr i="1"/>
          </a:p>
          <a:p>
            <a:pPr indent="0" lvl="0" marL="0" rtl="0" algn="l">
              <a:spcBef>
                <a:spcPts val="0"/>
              </a:spcBef>
              <a:spcAft>
                <a:spcPts val="0"/>
              </a:spcAft>
              <a:buNone/>
            </a:pPr>
            <a:r>
              <a:t/>
            </a:r>
            <a:endParaRPr/>
          </a:p>
        </p:txBody>
      </p:sp>
      <p:sp>
        <p:nvSpPr>
          <p:cNvPr id="183" name="Google Shape;183;p19"/>
          <p:cNvSpPr txBox="1"/>
          <p:nvPr/>
        </p:nvSpPr>
        <p:spPr>
          <a:xfrm>
            <a:off x="74088" y="26608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1.</a:t>
            </a:r>
            <a:r>
              <a:rPr b="1" lang="en-GB" sz="15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Introduction</a:t>
            </a:r>
            <a:endParaRPr sz="1600">
              <a:solidFill>
                <a:srgbClr val="FFFFFF"/>
              </a:solidFill>
              <a:latin typeface="Raleway"/>
              <a:ea typeface="Raleway"/>
              <a:cs typeface="Raleway"/>
              <a:sym typeface="Raleway"/>
            </a:endParaRPr>
          </a:p>
        </p:txBody>
      </p:sp>
      <p:sp>
        <p:nvSpPr>
          <p:cNvPr id="184" name="Google Shape;184;p19"/>
          <p:cNvSpPr txBox="1"/>
          <p:nvPr/>
        </p:nvSpPr>
        <p:spPr>
          <a:xfrm>
            <a:off x="74100" y="3202513"/>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2.</a:t>
            </a:r>
            <a:r>
              <a:rPr lang="en-GB" sz="13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Motivation</a:t>
            </a:r>
            <a:endParaRPr sz="1600">
              <a:solidFill>
                <a:srgbClr val="FFFFFF"/>
              </a:solidFill>
              <a:latin typeface="Raleway"/>
              <a:ea typeface="Raleway"/>
              <a:cs typeface="Raleway"/>
              <a:sym typeface="Raleway"/>
            </a:endParaRPr>
          </a:p>
        </p:txBody>
      </p:sp>
      <p:sp>
        <p:nvSpPr>
          <p:cNvPr id="185" name="Google Shape;185;p19"/>
          <p:cNvSpPr txBox="1"/>
          <p:nvPr/>
        </p:nvSpPr>
        <p:spPr>
          <a:xfrm>
            <a:off x="74099" y="3793313"/>
            <a:ext cx="244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Raleway"/>
                <a:ea typeface="Raleway"/>
                <a:cs typeface="Raleway"/>
                <a:sym typeface="Raleway"/>
              </a:rPr>
              <a:t>3.</a:t>
            </a:r>
            <a:r>
              <a:rPr lang="en-GB" sz="1300">
                <a:solidFill>
                  <a:schemeClr val="lt1"/>
                </a:solidFill>
                <a:latin typeface="Raleway"/>
                <a:ea typeface="Raleway"/>
                <a:cs typeface="Raleway"/>
                <a:sym typeface="Raleway"/>
              </a:rPr>
              <a:t>  </a:t>
            </a:r>
            <a:r>
              <a:rPr lang="en-GB" sz="1600">
                <a:solidFill>
                  <a:srgbClr val="FFFFFF"/>
                </a:solidFill>
                <a:uFill>
                  <a:noFill/>
                </a:uFill>
                <a:latin typeface="Raleway"/>
                <a:ea typeface="Raleway"/>
                <a:cs typeface="Raleway"/>
                <a:sym typeface="Raleway"/>
                <a:hlinkClick/>
              </a:rPr>
              <a:t>P</a:t>
            </a:r>
            <a:r>
              <a:rPr lang="en-GB" sz="1600">
                <a:solidFill>
                  <a:srgbClr val="FFFFFF"/>
                </a:solidFill>
                <a:latin typeface="Raleway"/>
                <a:ea typeface="Raleway"/>
                <a:cs typeface="Raleway"/>
                <a:sym typeface="Raleway"/>
              </a:rPr>
              <a:t>roblems to Solve</a:t>
            </a:r>
            <a:endParaRPr sz="1600">
              <a:solidFill>
                <a:srgbClr val="FFFFFF"/>
              </a:solidFill>
              <a:latin typeface="Raleway"/>
              <a:ea typeface="Raleway"/>
              <a:cs typeface="Raleway"/>
              <a:sym typeface="Raleway"/>
            </a:endParaRPr>
          </a:p>
        </p:txBody>
      </p:sp>
      <p:sp>
        <p:nvSpPr>
          <p:cNvPr id="186" name="Google Shape;186;p19"/>
          <p:cNvSpPr txBox="1"/>
          <p:nvPr/>
        </p:nvSpPr>
        <p:spPr>
          <a:xfrm>
            <a:off x="74100" y="4431325"/>
            <a:ext cx="2216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4.</a:t>
            </a:r>
            <a:r>
              <a:rPr lang="en-GB" sz="1600">
                <a:solidFill>
                  <a:srgbClr val="FFFFFF"/>
                </a:solidFill>
                <a:latin typeface="Raleway"/>
                <a:ea typeface="Raleway"/>
                <a:cs typeface="Raleway"/>
                <a:sym typeface="Raleway"/>
              </a:rPr>
              <a:t> </a:t>
            </a:r>
            <a:r>
              <a:rPr lang="en-GB" sz="13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Data Collection</a:t>
            </a:r>
            <a:endParaRPr sz="1600">
              <a:solidFill>
                <a:srgbClr val="FFFFFF"/>
              </a:solidFill>
              <a:latin typeface="Raleway"/>
              <a:ea typeface="Raleway"/>
              <a:cs typeface="Raleway"/>
              <a:sym typeface="Raleway"/>
            </a:endParaRPr>
          </a:p>
        </p:txBody>
      </p:sp>
      <p:sp>
        <p:nvSpPr>
          <p:cNvPr id="187" name="Google Shape;187;p19"/>
          <p:cNvSpPr txBox="1"/>
          <p:nvPr/>
        </p:nvSpPr>
        <p:spPr>
          <a:xfrm>
            <a:off x="2698850" y="2657238"/>
            <a:ext cx="2305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5. </a:t>
            </a:r>
            <a:r>
              <a:rPr lang="en-GB" sz="1600">
                <a:solidFill>
                  <a:srgbClr val="FFFFFF"/>
                </a:solidFill>
                <a:latin typeface="Raleway"/>
                <a:ea typeface="Raleway"/>
                <a:cs typeface="Raleway"/>
                <a:sym typeface="Raleway"/>
              </a:rPr>
              <a:t>Data V</a:t>
            </a:r>
            <a:r>
              <a:rPr lang="en-GB" sz="1600">
                <a:solidFill>
                  <a:srgbClr val="FFFFFF"/>
                </a:solidFill>
                <a:latin typeface="Raleway"/>
                <a:ea typeface="Raleway"/>
                <a:cs typeface="Raleway"/>
                <a:sym typeface="Raleway"/>
              </a:rPr>
              <a:t>isualization</a:t>
            </a:r>
            <a:endParaRPr sz="1600">
              <a:solidFill>
                <a:srgbClr val="FFFFFF"/>
              </a:solidFill>
              <a:latin typeface="Raleway"/>
              <a:ea typeface="Raleway"/>
              <a:cs typeface="Raleway"/>
              <a:sym typeface="Raleway"/>
            </a:endParaRPr>
          </a:p>
        </p:txBody>
      </p:sp>
      <p:sp>
        <p:nvSpPr>
          <p:cNvPr id="188" name="Google Shape;188;p19"/>
          <p:cNvSpPr txBox="1"/>
          <p:nvPr/>
        </p:nvSpPr>
        <p:spPr>
          <a:xfrm>
            <a:off x="2698850" y="3786125"/>
            <a:ext cx="2444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7</a:t>
            </a:r>
            <a:r>
              <a:rPr b="1" lang="en-GB" sz="16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Linear Model Plot : TSB ~ TCB + Gender</a:t>
            </a:r>
            <a:endParaRPr sz="1600">
              <a:solidFill>
                <a:srgbClr val="FFFFFF"/>
              </a:solidFill>
              <a:latin typeface="Raleway"/>
              <a:ea typeface="Raleway"/>
              <a:cs typeface="Raleway"/>
              <a:sym typeface="Raleway"/>
            </a:endParaRPr>
          </a:p>
        </p:txBody>
      </p:sp>
      <p:sp>
        <p:nvSpPr>
          <p:cNvPr id="189" name="Google Shape;189;p19"/>
          <p:cNvSpPr txBox="1"/>
          <p:nvPr/>
        </p:nvSpPr>
        <p:spPr>
          <a:xfrm>
            <a:off x="2698857" y="331516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6</a:t>
            </a:r>
            <a:r>
              <a:rPr b="1" lang="en-GB" sz="1600">
                <a:solidFill>
                  <a:srgbClr val="FFFFFF"/>
                </a:solidFill>
                <a:latin typeface="Raleway"/>
                <a:ea typeface="Raleway"/>
                <a:cs typeface="Raleway"/>
                <a:sym typeface="Raleway"/>
              </a:rPr>
              <a:t>.</a:t>
            </a:r>
            <a:r>
              <a:rPr b="1" lang="en-GB" sz="1700">
                <a:solidFill>
                  <a:srgbClr val="FFFFFF"/>
                </a:solidFill>
                <a:latin typeface="Raleway"/>
                <a:ea typeface="Raleway"/>
                <a:cs typeface="Raleway"/>
                <a:sym typeface="Raleway"/>
              </a:rPr>
              <a:t> </a:t>
            </a:r>
            <a:r>
              <a:rPr lang="en-GB" sz="13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Correlation</a:t>
            </a:r>
            <a:endParaRPr sz="1600">
              <a:solidFill>
                <a:srgbClr val="FFFFFF"/>
              </a:solidFill>
              <a:latin typeface="Raleway"/>
              <a:ea typeface="Raleway"/>
              <a:cs typeface="Raleway"/>
              <a:sym typeface="Raleway"/>
            </a:endParaRPr>
          </a:p>
        </p:txBody>
      </p:sp>
      <p:sp>
        <p:nvSpPr>
          <p:cNvPr id="190" name="Google Shape;190;p19"/>
          <p:cNvSpPr txBox="1"/>
          <p:nvPr/>
        </p:nvSpPr>
        <p:spPr>
          <a:xfrm>
            <a:off x="2698850" y="4466775"/>
            <a:ext cx="27645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Raleway"/>
                <a:ea typeface="Raleway"/>
                <a:cs typeface="Raleway"/>
                <a:sym typeface="Raleway"/>
              </a:rPr>
              <a:t>8.  </a:t>
            </a:r>
            <a:r>
              <a:rPr lang="en-GB" sz="1600">
                <a:solidFill>
                  <a:srgbClr val="FFFFFF"/>
                </a:solidFill>
                <a:latin typeface="Raleway"/>
                <a:ea typeface="Raleway"/>
                <a:cs typeface="Raleway"/>
                <a:sym typeface="Raleway"/>
              </a:rPr>
              <a:t>Model 1: TSB ~ TCB + Birth Wt + Gender</a:t>
            </a:r>
            <a:endParaRPr sz="1600">
              <a:solidFill>
                <a:srgbClr val="FFFFFF"/>
              </a:solidFill>
              <a:latin typeface="Raleway"/>
              <a:ea typeface="Raleway"/>
              <a:cs typeface="Raleway"/>
              <a:sym typeface="Raleway"/>
            </a:endParaRPr>
          </a:p>
        </p:txBody>
      </p:sp>
      <p:sp>
        <p:nvSpPr>
          <p:cNvPr id="191" name="Google Shape;191;p19"/>
          <p:cNvSpPr txBox="1"/>
          <p:nvPr/>
        </p:nvSpPr>
        <p:spPr>
          <a:xfrm>
            <a:off x="5526900" y="2671550"/>
            <a:ext cx="2305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Raleway"/>
                <a:ea typeface="Raleway"/>
                <a:cs typeface="Raleway"/>
                <a:sym typeface="Raleway"/>
              </a:rPr>
              <a:t>9.</a:t>
            </a:r>
            <a:r>
              <a:rPr lang="en-GB" sz="13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Model 2: TSB ~ TCB</a:t>
            </a:r>
            <a:endParaRPr sz="1600">
              <a:solidFill>
                <a:srgbClr val="FFFFFF"/>
              </a:solidFill>
              <a:latin typeface="Raleway"/>
              <a:ea typeface="Raleway"/>
              <a:cs typeface="Raleway"/>
              <a:sym typeface="Raleway"/>
            </a:endParaRPr>
          </a:p>
        </p:txBody>
      </p:sp>
      <p:sp>
        <p:nvSpPr>
          <p:cNvPr id="192" name="Google Shape;192;p19"/>
          <p:cNvSpPr txBox="1"/>
          <p:nvPr/>
        </p:nvSpPr>
        <p:spPr>
          <a:xfrm>
            <a:off x="5526900" y="3251350"/>
            <a:ext cx="289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Raleway"/>
                <a:ea typeface="Raleway"/>
                <a:cs typeface="Raleway"/>
                <a:sym typeface="Raleway"/>
              </a:rPr>
              <a:t>10. </a:t>
            </a:r>
            <a:r>
              <a:rPr lang="en-GB" sz="1300">
                <a:solidFill>
                  <a:srgbClr val="FFFFFF"/>
                </a:solidFill>
                <a:latin typeface="Raleway"/>
                <a:ea typeface="Raleway"/>
                <a:cs typeface="Raleway"/>
                <a:sym typeface="Raleway"/>
              </a:rPr>
              <a:t> </a:t>
            </a:r>
            <a:r>
              <a:rPr lang="en-GB" sz="1600">
                <a:solidFill>
                  <a:srgbClr val="FFFFFF"/>
                </a:solidFill>
                <a:latin typeface="Raleway"/>
                <a:ea typeface="Raleway"/>
                <a:cs typeface="Raleway"/>
                <a:sym typeface="Raleway"/>
              </a:rPr>
              <a:t>Model 3: log (TSB) ~ TCB</a:t>
            </a:r>
            <a:endParaRPr sz="1600">
              <a:solidFill>
                <a:srgbClr val="FFFFFF"/>
              </a:solidFill>
              <a:latin typeface="Raleway"/>
              <a:ea typeface="Raleway"/>
              <a:cs typeface="Raleway"/>
              <a:sym typeface="Raleway"/>
            </a:endParaRPr>
          </a:p>
        </p:txBody>
      </p:sp>
      <p:sp>
        <p:nvSpPr>
          <p:cNvPr id="193" name="Google Shape;193;p19"/>
          <p:cNvSpPr txBox="1"/>
          <p:nvPr/>
        </p:nvSpPr>
        <p:spPr>
          <a:xfrm>
            <a:off x="5526900" y="3919625"/>
            <a:ext cx="2216100" cy="4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Raleway"/>
                <a:ea typeface="Raleway"/>
                <a:cs typeface="Raleway"/>
                <a:sym typeface="Raleway"/>
              </a:rPr>
              <a:t>11.  </a:t>
            </a:r>
            <a:r>
              <a:rPr lang="en-GB" sz="1600">
                <a:solidFill>
                  <a:srgbClr val="FFFFFF"/>
                </a:solidFill>
                <a:latin typeface="Raleway"/>
                <a:ea typeface="Raleway"/>
                <a:cs typeface="Raleway"/>
                <a:sym typeface="Raleway"/>
              </a:rPr>
              <a:t>Cross Validation</a:t>
            </a:r>
            <a:endParaRPr sz="16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4" name="Google Shape;194;p19"/>
          <p:cNvSpPr txBox="1"/>
          <p:nvPr/>
        </p:nvSpPr>
        <p:spPr>
          <a:xfrm>
            <a:off x="5526900" y="4393225"/>
            <a:ext cx="1634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Raleway"/>
                <a:ea typeface="Raleway"/>
                <a:cs typeface="Raleway"/>
                <a:sym typeface="Raleway"/>
              </a:rPr>
              <a:t>12.  </a:t>
            </a:r>
            <a:r>
              <a:rPr lang="en-GB" sz="1600">
                <a:solidFill>
                  <a:schemeClr val="lt1"/>
                </a:solidFill>
                <a:latin typeface="Raleway"/>
                <a:ea typeface="Raleway"/>
                <a:cs typeface="Raleway"/>
                <a:sym typeface="Raleway"/>
              </a:rPr>
              <a:t>Conclusion</a:t>
            </a:r>
            <a:endParaRPr sz="1600">
              <a:solidFill>
                <a:schemeClr val="lt1"/>
              </a:solidFill>
              <a:latin typeface="Raleway"/>
              <a:ea typeface="Raleway"/>
              <a:cs typeface="Raleway"/>
              <a:sym typeface="Raleway"/>
            </a:endParaRPr>
          </a:p>
          <a:p>
            <a:pPr indent="0" lvl="0" marL="0" rtl="0" algn="l">
              <a:spcBef>
                <a:spcPts val="0"/>
              </a:spcBef>
              <a:spcAft>
                <a:spcPts val="0"/>
              </a:spcAft>
              <a:buNone/>
            </a:pPr>
            <a:r>
              <a:t/>
            </a:r>
            <a:endParaRPr sz="1600">
              <a:solidFill>
                <a:schemeClr val="l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727650" y="1225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Introduction</a:t>
            </a:r>
            <a:endParaRPr i="1"/>
          </a:p>
        </p:txBody>
      </p:sp>
      <p:sp>
        <p:nvSpPr>
          <p:cNvPr id="200" name="Google Shape;200;p20"/>
          <p:cNvSpPr txBox="1"/>
          <p:nvPr>
            <p:ph idx="1" type="body"/>
          </p:nvPr>
        </p:nvSpPr>
        <p:spPr>
          <a:xfrm>
            <a:off x="775875" y="2124275"/>
            <a:ext cx="7122900" cy="301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After being born many babies  </a:t>
            </a:r>
            <a:r>
              <a:rPr lang="en-GB" sz="1700"/>
              <a:t>develop</a:t>
            </a:r>
            <a:r>
              <a:rPr lang="en-GB" sz="1700"/>
              <a:t> Jaundice, a yellowing of skin color,  due to a build up  of the chemical called bilirubin. During pregnancy, the mother’s liver removes bilirubin for the baby, but after birth the baby’s liver must remove the bilirubin. In some babies, the liver might not be developed enough to efficiently get rid of bilirubin. If </a:t>
            </a:r>
            <a:r>
              <a:rPr lang="en-GB" sz="1700"/>
              <a:t>Jaundice</a:t>
            </a:r>
            <a:r>
              <a:rPr lang="en-GB" sz="1700"/>
              <a:t> is not detected or not treated it may cause a condition called kernicterus. Kernicterus is a type of brain damage that can result from high levels of bilirubin in a baby’s blood.</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Motivation</a:t>
            </a:r>
            <a:endParaRPr i="1"/>
          </a:p>
        </p:txBody>
      </p:sp>
      <p:sp>
        <p:nvSpPr>
          <p:cNvPr id="206" name="Google Shape;206;p21"/>
          <p:cNvSpPr txBox="1"/>
          <p:nvPr>
            <p:ph idx="1" type="body"/>
          </p:nvPr>
        </p:nvSpPr>
        <p:spPr>
          <a:xfrm>
            <a:off x="729450" y="2078875"/>
            <a:ext cx="7688700" cy="28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Traditionally</a:t>
            </a:r>
            <a:r>
              <a:rPr lang="en-GB" sz="1700"/>
              <a:t> bilirubin levels are measured by Total </a:t>
            </a:r>
            <a:r>
              <a:rPr lang="en-GB" sz="1700"/>
              <a:t>Serum</a:t>
            </a:r>
            <a:r>
              <a:rPr lang="en-GB" sz="1700"/>
              <a:t> Bilirubin (TSB)  via periodic  blood samples taken using the heel stick method which can which is painful for the newborn and stressful for some parents. In addition, this method of testing and retesting is a time consuming process, which can delay patient care and cause undue stress to new patients. However a less intrusive and cost effective method is to use a handheld device that measures Trans-Cutaneous Bilirubin (TCB). From previous studies TCB has been shown to be a reliable alternative to TSB and a consistent method to </a:t>
            </a:r>
            <a:r>
              <a:rPr lang="en-GB" sz="1700"/>
              <a:t>identify</a:t>
            </a:r>
            <a:r>
              <a:rPr lang="en-GB" sz="1700"/>
              <a:t> newborns that are at risk of having j</a:t>
            </a:r>
            <a:r>
              <a:rPr lang="en-GB" sz="1700"/>
              <a:t>aundice</a:t>
            </a:r>
            <a:r>
              <a:rPr lang="en-GB" sz="1700"/>
              <a:t>.</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Problems to Solve</a:t>
            </a:r>
            <a:endParaRPr i="1"/>
          </a:p>
        </p:txBody>
      </p:sp>
      <p:sp>
        <p:nvSpPr>
          <p:cNvPr id="212" name="Google Shape;212;p22"/>
          <p:cNvSpPr/>
          <p:nvPr/>
        </p:nvSpPr>
        <p:spPr>
          <a:xfrm>
            <a:off x="557299" y="2407350"/>
            <a:ext cx="593700" cy="5352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3" name="Google Shape;213;p22"/>
          <p:cNvSpPr txBox="1"/>
          <p:nvPr>
            <p:ph idx="1" type="body"/>
          </p:nvPr>
        </p:nvSpPr>
        <p:spPr>
          <a:xfrm>
            <a:off x="1232353" y="2407350"/>
            <a:ext cx="37254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Is TCB correlated to TSB, If so is TCB measurement an acceptable method for detecting  hyperbilirubinemia.</a:t>
            </a:r>
            <a:endParaRPr sz="1700"/>
          </a:p>
        </p:txBody>
      </p:sp>
      <p:sp>
        <p:nvSpPr>
          <p:cNvPr id="214" name="Google Shape;214;p22"/>
          <p:cNvSpPr/>
          <p:nvPr/>
        </p:nvSpPr>
        <p:spPr>
          <a:xfrm>
            <a:off x="5040948" y="2407350"/>
            <a:ext cx="593700" cy="5352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5" name="Google Shape;215;p22"/>
          <p:cNvSpPr txBox="1"/>
          <p:nvPr>
            <p:ph idx="1" type="body"/>
          </p:nvPr>
        </p:nvSpPr>
        <p:spPr>
          <a:xfrm>
            <a:off x="5634751" y="2407350"/>
            <a:ext cx="3050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Is TSB &amp; TCB correlated to birth weight or gender.</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730725" y="1318650"/>
            <a:ext cx="3893400" cy="5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Data Collection</a:t>
            </a:r>
            <a:endParaRPr b="0" i="1"/>
          </a:p>
        </p:txBody>
      </p:sp>
      <p:sp>
        <p:nvSpPr>
          <p:cNvPr id="221" name="Google Shape;221;p23"/>
          <p:cNvSpPr txBox="1"/>
          <p:nvPr>
            <p:ph idx="1" type="body"/>
          </p:nvPr>
        </p:nvSpPr>
        <p:spPr>
          <a:xfrm>
            <a:off x="233575" y="1888425"/>
            <a:ext cx="8565300" cy="300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The data consist of 126 neonates born at Riverside County Regional Medical Center between January 1st and June 30th 2014.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Char char="●"/>
            </a:pPr>
            <a:r>
              <a:rPr lang="en-GB" sz="1700"/>
              <a:t>Both TSB &amp; TCB measurements were taken  after 24 hours of birth.</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4"/>
          <p:cNvSpPr txBox="1"/>
          <p:nvPr>
            <p:ph idx="4294967295" type="title"/>
          </p:nvPr>
        </p:nvSpPr>
        <p:spPr>
          <a:xfrm>
            <a:off x="0" y="0"/>
            <a:ext cx="38934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Visualizing TSB &amp; TCB</a:t>
            </a:r>
            <a:endParaRPr b="0" i="1"/>
          </a:p>
        </p:txBody>
      </p:sp>
      <p:pic>
        <p:nvPicPr>
          <p:cNvPr id="227" name="Google Shape;227;p24"/>
          <p:cNvPicPr preferRelativeResize="0"/>
          <p:nvPr/>
        </p:nvPicPr>
        <p:blipFill rotWithShape="1">
          <a:blip r:embed="rId3">
            <a:alphaModFix/>
          </a:blip>
          <a:srcRect b="0" l="0" r="0" t="0"/>
          <a:stretch/>
        </p:blipFill>
        <p:spPr>
          <a:xfrm>
            <a:off x="0" y="758150"/>
            <a:ext cx="5592827" cy="3994127"/>
          </a:xfrm>
          <a:prstGeom prst="rect">
            <a:avLst/>
          </a:prstGeom>
          <a:noFill/>
          <a:ln>
            <a:noFill/>
          </a:ln>
        </p:spPr>
      </p:pic>
      <p:sp>
        <p:nvSpPr>
          <p:cNvPr id="228" name="Google Shape;228;p24"/>
          <p:cNvSpPr txBox="1"/>
          <p:nvPr/>
        </p:nvSpPr>
        <p:spPr>
          <a:xfrm>
            <a:off x="6176525" y="2990713"/>
            <a:ext cx="23133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Kolmogorov Smirnov Test</a:t>
            </a:r>
            <a:endParaRPr b="1">
              <a:latin typeface="Lato"/>
              <a:ea typeface="Lato"/>
              <a:cs typeface="Lato"/>
              <a:sym typeface="Lato"/>
            </a:endParaRPr>
          </a:p>
        </p:txBody>
      </p:sp>
      <p:sp>
        <p:nvSpPr>
          <p:cNvPr id="229" name="Google Shape;229;p24"/>
          <p:cNvSpPr txBox="1"/>
          <p:nvPr/>
        </p:nvSpPr>
        <p:spPr>
          <a:xfrm>
            <a:off x="6393725" y="912325"/>
            <a:ext cx="23133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Two Sample Paired T - Test</a:t>
            </a:r>
            <a:endParaRPr b="1">
              <a:latin typeface="Lato"/>
              <a:ea typeface="Lato"/>
              <a:cs typeface="Lato"/>
              <a:sym typeface="Lato"/>
            </a:endParaRPr>
          </a:p>
        </p:txBody>
      </p:sp>
      <p:pic>
        <p:nvPicPr>
          <p:cNvPr id="230" name="Google Shape;230;p24"/>
          <p:cNvPicPr preferRelativeResize="0"/>
          <p:nvPr/>
        </p:nvPicPr>
        <p:blipFill rotWithShape="1">
          <a:blip r:embed="rId4">
            <a:alphaModFix/>
          </a:blip>
          <a:srcRect b="0" l="7209" r="6865" t="0"/>
          <a:stretch/>
        </p:blipFill>
        <p:spPr>
          <a:xfrm>
            <a:off x="5520388" y="3490225"/>
            <a:ext cx="3625575" cy="701675"/>
          </a:xfrm>
          <a:prstGeom prst="rect">
            <a:avLst/>
          </a:prstGeom>
          <a:noFill/>
          <a:ln>
            <a:noFill/>
          </a:ln>
        </p:spPr>
      </p:pic>
      <p:pic>
        <p:nvPicPr>
          <p:cNvPr id="231" name="Google Shape;231;p24"/>
          <p:cNvPicPr preferRelativeResize="0"/>
          <p:nvPr/>
        </p:nvPicPr>
        <p:blipFill rotWithShape="1">
          <a:blip r:embed="rId5">
            <a:alphaModFix/>
          </a:blip>
          <a:srcRect b="0" l="0" r="8675" t="0"/>
          <a:stretch/>
        </p:blipFill>
        <p:spPr>
          <a:xfrm>
            <a:off x="5518450" y="1731725"/>
            <a:ext cx="3625551" cy="8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5"/>
          <p:cNvSpPr txBox="1"/>
          <p:nvPr>
            <p:ph idx="4294967295" type="title"/>
          </p:nvPr>
        </p:nvSpPr>
        <p:spPr>
          <a:xfrm>
            <a:off x="0" y="0"/>
            <a:ext cx="38934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Visualizing TSB &amp; TCB</a:t>
            </a:r>
            <a:endParaRPr b="0" i="1"/>
          </a:p>
        </p:txBody>
      </p:sp>
      <p:pic>
        <p:nvPicPr>
          <p:cNvPr id="237" name="Google Shape;237;p25"/>
          <p:cNvPicPr preferRelativeResize="0"/>
          <p:nvPr/>
        </p:nvPicPr>
        <p:blipFill>
          <a:blip r:embed="rId3">
            <a:alphaModFix/>
          </a:blip>
          <a:stretch>
            <a:fillRect/>
          </a:stretch>
        </p:blipFill>
        <p:spPr>
          <a:xfrm>
            <a:off x="0" y="1039875"/>
            <a:ext cx="5179902" cy="3779875"/>
          </a:xfrm>
          <a:prstGeom prst="rect">
            <a:avLst/>
          </a:prstGeom>
          <a:noFill/>
          <a:ln>
            <a:noFill/>
          </a:ln>
        </p:spPr>
      </p:pic>
      <p:pic>
        <p:nvPicPr>
          <p:cNvPr id="238" name="Google Shape;238;p25"/>
          <p:cNvPicPr preferRelativeResize="0"/>
          <p:nvPr/>
        </p:nvPicPr>
        <p:blipFill>
          <a:blip r:embed="rId4">
            <a:alphaModFix/>
          </a:blip>
          <a:stretch>
            <a:fillRect/>
          </a:stretch>
        </p:blipFill>
        <p:spPr>
          <a:xfrm>
            <a:off x="5179900" y="1039875"/>
            <a:ext cx="3964099" cy="343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6"/>
          <p:cNvSpPr txBox="1"/>
          <p:nvPr/>
        </p:nvSpPr>
        <p:spPr>
          <a:xfrm>
            <a:off x="0" y="0"/>
            <a:ext cx="36489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2800">
                <a:latin typeface="Raleway"/>
                <a:ea typeface="Raleway"/>
                <a:cs typeface="Raleway"/>
                <a:sym typeface="Raleway"/>
              </a:rPr>
              <a:t>Correlation </a:t>
            </a:r>
            <a:endParaRPr/>
          </a:p>
        </p:txBody>
      </p:sp>
      <p:pic>
        <p:nvPicPr>
          <p:cNvPr id="244" name="Google Shape;244;p26"/>
          <p:cNvPicPr preferRelativeResize="0"/>
          <p:nvPr/>
        </p:nvPicPr>
        <p:blipFill>
          <a:blip r:embed="rId3">
            <a:alphaModFix/>
          </a:blip>
          <a:stretch>
            <a:fillRect/>
          </a:stretch>
        </p:blipFill>
        <p:spPr>
          <a:xfrm>
            <a:off x="3953700" y="482400"/>
            <a:ext cx="5190301" cy="4661100"/>
          </a:xfrm>
          <a:prstGeom prst="rect">
            <a:avLst/>
          </a:prstGeom>
          <a:noFill/>
          <a:ln>
            <a:noFill/>
          </a:ln>
        </p:spPr>
      </p:pic>
      <p:pic>
        <p:nvPicPr>
          <p:cNvPr id="245" name="Google Shape;245;p26"/>
          <p:cNvPicPr preferRelativeResize="0"/>
          <p:nvPr/>
        </p:nvPicPr>
        <p:blipFill>
          <a:blip r:embed="rId4">
            <a:alphaModFix/>
          </a:blip>
          <a:stretch>
            <a:fillRect/>
          </a:stretch>
        </p:blipFill>
        <p:spPr>
          <a:xfrm>
            <a:off x="0" y="1181847"/>
            <a:ext cx="3792225" cy="625175"/>
          </a:xfrm>
          <a:prstGeom prst="rect">
            <a:avLst/>
          </a:prstGeom>
          <a:noFill/>
          <a:ln>
            <a:noFill/>
          </a:ln>
        </p:spPr>
      </p:pic>
      <p:sp>
        <p:nvSpPr>
          <p:cNvPr id="246" name="Google Shape;246;p26"/>
          <p:cNvSpPr txBox="1"/>
          <p:nvPr/>
        </p:nvSpPr>
        <p:spPr>
          <a:xfrm>
            <a:off x="1313063" y="665325"/>
            <a:ext cx="11661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TSB &amp; TCB</a:t>
            </a:r>
            <a:endParaRPr b="1">
              <a:latin typeface="Lato"/>
              <a:ea typeface="Lato"/>
              <a:cs typeface="Lato"/>
              <a:sym typeface="Lato"/>
            </a:endParaRPr>
          </a:p>
        </p:txBody>
      </p:sp>
      <p:pic>
        <p:nvPicPr>
          <p:cNvPr id="247" name="Google Shape;247;p26"/>
          <p:cNvPicPr preferRelativeResize="0"/>
          <p:nvPr/>
        </p:nvPicPr>
        <p:blipFill>
          <a:blip r:embed="rId5">
            <a:alphaModFix/>
          </a:blip>
          <a:stretch>
            <a:fillRect/>
          </a:stretch>
        </p:blipFill>
        <p:spPr>
          <a:xfrm>
            <a:off x="-12" y="2506475"/>
            <a:ext cx="3856800" cy="749825"/>
          </a:xfrm>
          <a:prstGeom prst="rect">
            <a:avLst/>
          </a:prstGeom>
          <a:noFill/>
          <a:ln>
            <a:noFill/>
          </a:ln>
        </p:spPr>
      </p:pic>
      <p:sp>
        <p:nvSpPr>
          <p:cNvPr id="248" name="Google Shape;248;p26"/>
          <p:cNvSpPr txBox="1"/>
          <p:nvPr/>
        </p:nvSpPr>
        <p:spPr>
          <a:xfrm>
            <a:off x="1038600" y="1989950"/>
            <a:ext cx="17796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TSB &amp; Birth Weight</a:t>
            </a:r>
            <a:endParaRPr b="1">
              <a:latin typeface="Lato"/>
              <a:ea typeface="Lato"/>
              <a:cs typeface="Lato"/>
              <a:sym typeface="Lato"/>
            </a:endParaRPr>
          </a:p>
        </p:txBody>
      </p:sp>
      <p:pic>
        <p:nvPicPr>
          <p:cNvPr id="249" name="Google Shape;249;p26"/>
          <p:cNvPicPr preferRelativeResize="0"/>
          <p:nvPr/>
        </p:nvPicPr>
        <p:blipFill>
          <a:blip r:embed="rId6">
            <a:alphaModFix/>
          </a:blip>
          <a:stretch>
            <a:fillRect/>
          </a:stretch>
        </p:blipFill>
        <p:spPr>
          <a:xfrm>
            <a:off x="0" y="3955750"/>
            <a:ext cx="3856800" cy="773621"/>
          </a:xfrm>
          <a:prstGeom prst="rect">
            <a:avLst/>
          </a:prstGeom>
          <a:noFill/>
          <a:ln>
            <a:noFill/>
          </a:ln>
        </p:spPr>
      </p:pic>
      <p:sp>
        <p:nvSpPr>
          <p:cNvPr id="250" name="Google Shape;250;p26"/>
          <p:cNvSpPr txBox="1"/>
          <p:nvPr/>
        </p:nvSpPr>
        <p:spPr>
          <a:xfrm>
            <a:off x="1038600" y="3439225"/>
            <a:ext cx="17796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TCB &amp; Birth Weight</a:t>
            </a:r>
            <a:endParaRPr b="1">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